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61" r:id="rId4"/>
    <p:sldId id="267" r:id="rId5"/>
    <p:sldId id="268" r:id="rId6"/>
    <p:sldId id="260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ank Tahilramani" initials="MT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ayank Tahilramani" initials="MT [2]" lastIdx="1" clrIdx="1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1"/>
    <p:restoredTop sz="78052"/>
  </p:normalViewPr>
  <p:slideViewPr>
    <p:cSldViewPr snapToGrid="0" snapToObjects="1">
      <p:cViewPr>
        <p:scale>
          <a:sx n="90" d="100"/>
          <a:sy n="90" d="100"/>
        </p:scale>
        <p:origin x="3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10.tiff"/><Relationship Id="rId8" Type="http://schemas.openxmlformats.org/officeDocument/2006/relationships/image" Target="../media/image9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tiff"/><Relationship Id="rId5" Type="http://schemas.openxmlformats.org/officeDocument/2006/relationships/image" Target="../media/image9.tiff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tiff"/><Relationship Id="rId5" Type="http://schemas.openxmlformats.org/officeDocument/2006/relationships/image" Target="../media/image10.tiff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53" b="250"/>
          <a:stretch/>
        </p:blipFill>
        <p:spPr>
          <a:xfrm>
            <a:off x="-4528" y="1797914"/>
            <a:ext cx="12196528" cy="4107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141" y="101308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OSI Network Model</a:t>
            </a:r>
            <a:endParaRPr lang="en-US" sz="4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8875" y="549433"/>
            <a:ext cx="11471889" cy="6463311"/>
            <a:chOff x="574807" y="394688"/>
            <a:chExt cx="11471889" cy="646331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b="39122"/>
            <a:stretch/>
          </p:blipFill>
          <p:spPr>
            <a:xfrm>
              <a:off x="4768583" y="828446"/>
              <a:ext cx="2545144" cy="828342"/>
            </a:xfrm>
            <a:prstGeom prst="rect">
              <a:avLst/>
            </a:prstGeom>
          </p:spPr>
        </p:pic>
        <p:cxnSp>
          <p:nvCxnSpPr>
            <p:cNvPr id="13" name="Elbow Connector 12"/>
            <p:cNvCxnSpPr/>
            <p:nvPr/>
          </p:nvCxnSpPr>
          <p:spPr>
            <a:xfrm flipV="1">
              <a:off x="2457140" y="4694978"/>
              <a:ext cx="2052333" cy="1325704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93862" y="5140489"/>
              <a:ext cx="3698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400" b="1" dirty="0" smtClean="0"/>
                <a:t>or</a:t>
              </a:r>
              <a:r>
                <a:rPr lang="en-US" sz="1400" dirty="0" smtClean="0"/>
                <a:t> 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2293" y="5567221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NTW-2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7716" y="5642139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NTW-1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90910" y="3977182"/>
              <a:ext cx="2916853" cy="2880817"/>
              <a:chOff x="1225060" y="2680456"/>
              <a:chExt cx="3336258" cy="329504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25060" y="2680456"/>
                <a:ext cx="3336258" cy="11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Client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sz="1400" b="1" dirty="0" err="1" smtClean="0">
                    <a:solidFill>
                      <a:srgbClr val="FF0000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rgbClr val="FF0000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192.168.13.10</a:t>
                </a:r>
                <a:endParaRPr lang="nb-NO" sz="1400" dirty="0" smtClean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3" y="4584811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884671" y="3664975"/>
              <a:ext cx="2995866" cy="2994581"/>
              <a:chOff x="8296940" y="2550334"/>
              <a:chExt cx="3426632" cy="34251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296940" y="2550334"/>
                <a:ext cx="3426632" cy="140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Servers</a:t>
                </a:r>
                <a:endParaRPr lang="en-US" b="1" u="sng" dirty="0" smtClean="0"/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IPs 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--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192.168.14.11-12</a:t>
                </a:r>
                <a:endParaRPr lang="nb-NO" sz="1400" dirty="0" smtClean="0">
                  <a:solidFill>
                    <a:schemeClr val="accent6"/>
                  </a:solidFill>
                </a:endParaRP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MACs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X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Y:XY:XY:XY:XY:XY</a:t>
                </a:r>
                <a:endParaRPr lang="nb-NO" sz="1400" dirty="0" smtClean="0">
                  <a:solidFill>
                    <a:schemeClr val="accent6"/>
                  </a:solidFill>
                </a:endParaRPr>
              </a:p>
              <a:p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192.168.14.10</a:t>
                </a:r>
                <a:endParaRPr lang="en-US" sz="1400" dirty="0" smtClean="0">
                  <a:solidFill>
                    <a:schemeClr val="accent6"/>
                  </a:solidFill>
                </a:endParaRPr>
              </a:p>
              <a:p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924792" y="3476425"/>
              <a:ext cx="1512352" cy="1212831"/>
              <a:chOff x="4189963" y="2763824"/>
              <a:chExt cx="1729808" cy="1387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eth1</a:t>
                </a:r>
                <a:endParaRPr lang="en-US" sz="1400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29808" cy="1126929"/>
                <a:chOff x="4189963" y="2763824"/>
                <a:chExt cx="1729808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64165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eth2</a:t>
                  </a:r>
                  <a:endParaRPr lang="en-US" sz="1400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699509" y="4724595"/>
              <a:ext cx="1656095" cy="1205858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338" y="3500327"/>
              <a:ext cx="1551423" cy="1224268"/>
              <a:chOff x="6428590" y="2763824"/>
              <a:chExt cx="1774497" cy="140030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31982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eth1</a:t>
                  </a:r>
                  <a:endParaRPr lang="en-US" sz="1400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15889" y="1571692"/>
              <a:ext cx="2649339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Router-1</a:t>
              </a:r>
              <a:endParaRPr lang="en-US" b="1" u="sng" dirty="0" smtClean="0"/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400" dirty="0" smtClean="0">
                  <a:solidFill>
                    <a:srgbClr val="FF0000"/>
                  </a:solidFill>
                </a:rPr>
                <a:t>.10</a:t>
              </a:r>
              <a:endParaRPr lang="nb-NO" sz="1400" b="1" dirty="0" smtClean="0">
                <a:solidFill>
                  <a:srgbClr val="FF0000"/>
                </a:solidFill>
              </a:endParaRP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</a:t>
              </a:r>
              <a:endParaRPr lang="nb-NO" sz="1400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IP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1"/>
                  </a:solidFill>
                </a:rPr>
                <a:t>16</a:t>
              </a:r>
              <a:r>
                <a:rPr lang="nb-NO" sz="1400" dirty="0" smtClean="0">
                  <a:solidFill>
                    <a:schemeClr val="accent1"/>
                  </a:solidFill>
                </a:rPr>
                <a:t>.10</a:t>
              </a:r>
              <a:endParaRPr lang="nb-NO" sz="1400" dirty="0">
                <a:solidFill>
                  <a:schemeClr val="accent1"/>
                </a:solidFill>
              </a:endParaRP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MAC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BC:BC:BC:BC:BC:BC</a:t>
              </a:r>
              <a:endParaRPr lang="nb-NO" sz="1400" b="1" dirty="0" smtClean="0">
                <a:solidFill>
                  <a:schemeClr val="accent1"/>
                </a:solidFill>
              </a:endParaRP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192.168.16.1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3300" y="2049420"/>
              <a:ext cx="2649339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Router-2</a:t>
              </a:r>
              <a:endParaRPr lang="en-US" b="1" u="sng" dirty="0" smtClean="0"/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400" dirty="0" smtClean="0">
                  <a:solidFill>
                    <a:schemeClr val="accent6"/>
                  </a:solidFill>
                </a:rPr>
                <a:t>.10</a:t>
              </a:r>
              <a:endParaRPr lang="nb-NO" sz="1400" b="1" dirty="0" smtClean="0">
                <a:solidFill>
                  <a:schemeClr val="accent6"/>
                </a:solidFill>
              </a:endParaRP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CC:CC:CC:CC:CC:CC</a:t>
              </a:r>
              <a:endParaRPr lang="nb-NO" sz="1400" dirty="0" smtClean="0">
                <a:solidFill>
                  <a:schemeClr val="accent6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.100</a:t>
              </a:r>
              <a:endParaRPr lang="nb-NO" sz="1400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DD:DD:DD:DD:DD:DD</a:t>
              </a:r>
              <a:endParaRPr lang="nb-NO" sz="1400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192.168.15.10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437144" y="4228546"/>
              <a:ext cx="1554194" cy="490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2646" y="3383796"/>
              <a:ext cx="824176" cy="82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783" y="3401636"/>
              <a:ext cx="824176" cy="8241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822190" y="1598128"/>
              <a:ext cx="523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eth0</a:t>
              </a:r>
              <a:endParaRPr lang="en-US" sz="1400" b="1" dirty="0"/>
            </a:p>
          </p:txBody>
        </p:sp>
        <p:cxnSp>
          <p:nvCxnSpPr>
            <p:cNvPr id="21" name="Straight Connector 20"/>
            <p:cNvCxnSpPr>
              <a:stCxn id="36" idx="2"/>
            </p:cNvCxnSpPr>
            <p:nvPr/>
          </p:nvCxnSpPr>
          <p:spPr>
            <a:xfrm>
              <a:off x="6083897" y="1905905"/>
              <a:ext cx="20025" cy="237462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290814" y="394688"/>
              <a:ext cx="4755882" cy="166199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b="1" u="sng" dirty="0" smtClean="0"/>
                <a:t>Proxy (1 Arm)</a:t>
              </a:r>
              <a:endParaRPr lang="en-US" b="1" u="sng" dirty="0" smtClean="0"/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NSIP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1</a:t>
              </a:r>
              <a:r>
                <a:rPr lang="nb-NO" sz="1400" dirty="0" smtClean="0">
                  <a:solidFill>
                    <a:schemeClr val="accent2"/>
                  </a:solidFill>
                </a:rPr>
                <a:t>92.168.15.10</a:t>
              </a:r>
            </a:p>
            <a:p>
              <a:r>
                <a:rPr lang="nb-NO" sz="1400" b="1" dirty="0">
                  <a:solidFill>
                    <a:schemeClr val="accent2"/>
                  </a:solidFill>
                </a:rPr>
                <a:t>MAC </a:t>
              </a:r>
              <a:r>
                <a:rPr lang="mr-IN" sz="1400" b="1" dirty="0">
                  <a:solidFill>
                    <a:schemeClr val="accent2"/>
                  </a:solidFill>
                </a:rPr>
                <a:t>–</a:t>
              </a:r>
              <a:r>
                <a:rPr lang="nb-NO" sz="1400" b="1" dirty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EE:EE:EE:EE:EE:EE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VIP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.12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EE:EE:EE:EE:EE:E1</a:t>
              </a:r>
              <a:endParaRPr lang="nb-NO" sz="1400" dirty="0" smtClean="0">
                <a:solidFill>
                  <a:schemeClr val="accent2"/>
                </a:solidFill>
              </a:endParaRP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SNIP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.11</a:t>
              </a:r>
              <a:endParaRPr lang="nb-NO" sz="1400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EE:EE:EE:EE:EE:E2</a:t>
              </a:r>
            </a:p>
            <a:p>
              <a:endParaRPr lang="nb-NO" sz="1400" b="1" dirty="0" smtClean="0"/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192.168.15.10</a:t>
              </a:r>
              <a:endParaRPr lang="nb-NO" sz="1400" b="1" dirty="0" smtClean="0"/>
            </a:p>
            <a:p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en-US" sz="1400" dirty="0" smtClean="0">
                  <a:solidFill>
                    <a:schemeClr val="accent6"/>
                  </a:solidFill>
                </a:rPr>
                <a:t>192.168.14.0/24 </a:t>
              </a:r>
              <a:r>
                <a:rPr lang="en-US" sz="1400" dirty="0" smtClean="0"/>
                <a:t>VIA </a:t>
              </a:r>
              <a:r>
                <a:rPr lang="en-US" sz="1400" dirty="0" smtClean="0">
                  <a:solidFill>
                    <a:schemeClr val="accent2"/>
                  </a:solidFill>
                </a:rPr>
                <a:t>192.168.15.100</a:t>
              </a:r>
              <a:r>
                <a:rPr lang="en-US" sz="1400" dirty="0" smtClean="0"/>
                <a:t> </a:t>
              </a:r>
              <a:r>
                <a:rPr lang="en-US" sz="1400" dirty="0"/>
                <a:t>to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74807" y="488545"/>
              <a:ext cx="3549058" cy="1448498"/>
              <a:chOff x="890910" y="433616"/>
              <a:chExt cx="3549058" cy="144849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910" y="469784"/>
                <a:ext cx="1083078" cy="1083078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125089" y="1512782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946069" y="433616"/>
                <a:ext cx="11356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u="sng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013590" y="811443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301527" y="4013037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  <p:cxnSp>
          <p:nvCxnSpPr>
            <p:cNvPr id="24" name="Straight Connector 23"/>
            <p:cNvCxnSpPr>
              <a:stCxn id="40" idx="2"/>
              <a:endCxn id="45" idx="1"/>
            </p:cNvCxnSpPr>
            <p:nvPr/>
          </p:nvCxnSpPr>
          <p:spPr>
            <a:xfrm>
              <a:off x="1116346" y="1937043"/>
              <a:ext cx="2185181" cy="226066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329177" y="-69239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Reverse Proxy 1 Arm</a:t>
            </a:r>
            <a:endParaRPr lang="en-US" sz="45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562" y="2621101"/>
            <a:ext cx="601017" cy="60101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10709802" y="4957767"/>
            <a:ext cx="1132293" cy="18565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5442053" y="1791320"/>
            <a:ext cx="351071" cy="575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6" y="1713051"/>
            <a:ext cx="711363" cy="7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12" y="325535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764086"/>
            <a:ext cx="24531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Basic Switch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46304" y="5071863"/>
            <a:ext cx="1814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Router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1" y="5015253"/>
            <a:ext cx="1814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Reverse Proxy</a:t>
            </a:r>
            <a:endParaRPr lang="en-US" sz="4000" dirty="0" smtClean="0"/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0818" b="13114"/>
          <a:stretch/>
        </p:blipFill>
        <p:spPr>
          <a:xfrm>
            <a:off x="830423" y="3609759"/>
            <a:ext cx="1916189" cy="6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86526" y="1613107"/>
            <a:ext cx="10133417" cy="5237033"/>
            <a:chOff x="1200593" y="1070085"/>
            <a:chExt cx="10133417" cy="52370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6804" y="3846032"/>
              <a:ext cx="2129465" cy="21294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00593" y="2738282"/>
              <a:ext cx="303027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Client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-- </a:t>
              </a:r>
              <a:r>
                <a:rPr lang="nb-NO" dirty="0" smtClean="0">
                  <a:solidFill>
                    <a:schemeClr val="accent6"/>
                  </a:solidFill>
                </a:rPr>
                <a:t>192.168.13.5/24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XX:XX:XX:XX:XX:XX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03731" y="2738282"/>
              <a:ext cx="303027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Server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-- </a:t>
              </a:r>
              <a:r>
                <a:rPr lang="nb-NO" dirty="0" smtClean="0">
                  <a:solidFill>
                    <a:schemeClr val="accent6"/>
                  </a:solidFill>
                </a:rPr>
                <a:t>192.168.13.11/24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YY:YY:YY:YY:YY:YY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14875" y="1070085"/>
              <a:ext cx="303027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Basic </a:t>
              </a:r>
              <a:r>
                <a:rPr lang="en-US" sz="2200" b="1" u="sng" dirty="0" smtClean="0"/>
                <a:t>Switch</a:t>
              </a:r>
            </a:p>
            <a:p>
              <a:r>
                <a:rPr lang="nb-NO" b="1" dirty="0" smtClean="0"/>
                <a:t>IP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N/A</a:t>
              </a:r>
            </a:p>
            <a:p>
              <a:r>
                <a:rPr lang="nb-NO" b="1" dirty="0" smtClean="0"/>
                <a:t>MAC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N/A</a:t>
              </a:r>
              <a:endParaRPr lang="nb-NO" dirty="0" smtClean="0"/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en-US" dirty="0" smtClean="0"/>
                <a:t>N/A</a:t>
              </a:r>
              <a:endParaRPr lang="en-US" b="1" dirty="0"/>
            </a:p>
          </p:txBody>
        </p:sp>
        <p:cxnSp>
          <p:nvCxnSpPr>
            <p:cNvPr id="13" name="Elbow Connector 12"/>
            <p:cNvCxnSpPr/>
            <p:nvPr/>
          </p:nvCxnSpPr>
          <p:spPr>
            <a:xfrm flipV="1">
              <a:off x="3241159" y="3087870"/>
              <a:ext cx="2347432" cy="1516323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498" y="3723167"/>
              <a:ext cx="2252330" cy="2252330"/>
            </a:xfrm>
            <a:prstGeom prst="rect">
              <a:avLst/>
            </a:prstGeom>
          </p:spPr>
        </p:pic>
        <p:cxnSp>
          <p:nvCxnSpPr>
            <p:cNvPr id="16" name="Elbow Connector 15"/>
            <p:cNvCxnSpPr/>
            <p:nvPr/>
          </p:nvCxnSpPr>
          <p:spPr>
            <a:xfrm rot="10800000">
              <a:off x="6417928" y="3050951"/>
              <a:ext cx="2543544" cy="1577756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14875" y="4829790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5948" y="3806349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/>
                  </a:solidFill>
                </a:rPr>
                <a:t>LAN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591146" y="4202472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39444" y="423486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835" y="2701240"/>
            <a:ext cx="720470" cy="6916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85299" y="2887441"/>
            <a:ext cx="2554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Forwarding (MAC) Table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01054" y="289462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192.168.14.11/24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2209" y="1602994"/>
            <a:ext cx="3030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</a:t>
            </a:r>
            <a:r>
              <a:rPr lang="en-US" sz="2200" b="1" u="sng" dirty="0" smtClean="0"/>
              <a:t>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  <a:endParaRPr lang="nb-NO" dirty="0" smtClean="0"/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N/A</a:t>
            </a:r>
            <a:endParaRPr lang="en-US" b="1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6079217" y="4714716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accent6"/>
                </a:solidFill>
              </a:rPr>
              <a:t>NTW 1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532" y="2732735"/>
            <a:ext cx="720470" cy="6916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85299" y="2887441"/>
            <a:ext cx="164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smtClean="0"/>
              <a:t>Forwarding (MAC) </a:t>
            </a:r>
            <a:r>
              <a:rPr lang="en-US" sz="1600" dirty="0" smtClean="0"/>
              <a:t>Table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2727" y="4689892"/>
            <a:ext cx="18146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0000"/>
                </a:solidFill>
              </a:rPr>
              <a:t>NTW 2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346" y="3747656"/>
            <a:ext cx="1350554" cy="13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39891" y="2613859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L3 Routing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67833" y="2640478"/>
            <a:ext cx="7418748" cy="4101705"/>
            <a:chOff x="2167833" y="2640478"/>
            <a:chExt cx="7418748" cy="4101705"/>
          </a:xfrm>
        </p:grpSpPr>
        <p:grpSp>
          <p:nvGrpSpPr>
            <p:cNvPr id="71" name="Group 70"/>
            <p:cNvGrpSpPr/>
            <p:nvPr/>
          </p:nvGrpSpPr>
          <p:grpSpPr>
            <a:xfrm>
              <a:off x="2167833" y="2640478"/>
              <a:ext cx="7418748" cy="3307250"/>
              <a:chOff x="2167833" y="2640478"/>
              <a:chExt cx="7418748" cy="330725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3350851" y="3634662"/>
                <a:ext cx="2434788" cy="147010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6547627" y="3630957"/>
                <a:ext cx="976328" cy="203791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7347202" y="3299869"/>
                <a:ext cx="976041" cy="9439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43" y="2640478"/>
                <a:ext cx="1263338" cy="126333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833" y="4684390"/>
                <a:ext cx="1263338" cy="126333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286" y="5478845"/>
              <a:ext cx="1263338" cy="1263338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277566" y="1865333"/>
            <a:ext cx="614720" cy="1285830"/>
            <a:chOff x="6277566" y="1865333"/>
            <a:chExt cx="614720" cy="1285830"/>
          </a:xfrm>
        </p:grpSpPr>
        <p:sp>
          <p:nvSpPr>
            <p:cNvPr id="19" name="TextBox 18"/>
            <p:cNvSpPr txBox="1"/>
            <p:nvPr/>
          </p:nvSpPr>
          <p:spPr>
            <a:xfrm>
              <a:off x="6277566" y="1865333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cxnSp>
          <p:nvCxnSpPr>
            <p:cNvPr id="67" name="Straight Connector 66"/>
            <p:cNvCxnSpPr>
              <a:stCxn id="19" idx="2"/>
            </p:cNvCxnSpPr>
            <p:nvPr/>
          </p:nvCxnSpPr>
          <p:spPr>
            <a:xfrm>
              <a:off x="6584926" y="2234665"/>
              <a:ext cx="0" cy="9164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1969977" cy="1806811"/>
            <a:chOff x="6892286" y="369517"/>
            <a:chExt cx="1969977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047641" y="895339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0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05" y="1878584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96" y="4521281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431" y="3079551"/>
            <a:ext cx="5155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  <a:p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  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192.168.14.0/24 </a:t>
            </a:r>
            <a:r>
              <a:rPr lang="nb-NO" dirty="0" smtClean="0"/>
              <a:t>VIA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7138" y="2833415"/>
            <a:ext cx="52293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  <a:p>
            <a:pPr algn="r"/>
            <a:r>
              <a:rPr lang="nb-NO" dirty="0"/>
              <a:t>	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mr-IN" dirty="0"/>
              <a:t>–</a:t>
            </a:r>
            <a:r>
              <a:rPr lang="nb-NO" dirty="0"/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192.168.13.0/24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/>
              <a:t>VIA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9253" y="896572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192.168.14.1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323751" y="3741853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90" y="4398416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500520" y="3726200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8370" y="5557735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3738" y="487772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85826" y="493462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56463" y="3755037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28478" y="3707580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2763" y="865415"/>
            <a:ext cx="1208160" cy="1322763"/>
            <a:chOff x="2602763" y="865415"/>
            <a:chExt cx="1208160" cy="132276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 flipH="1">
            <a:off x="2808651" y="2255026"/>
            <a:ext cx="397670" cy="134783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9496025" y="2355999"/>
            <a:ext cx="518358" cy="723552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768204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  <a:endParaRPr lang="en-US" sz="2000" b="1" u="sng" dirty="0" smtClean="0"/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  <a:endParaRPr lang="nb-NO" sz="1600" dirty="0" smtClean="0">
              <a:solidFill>
                <a:srgbClr val="FF0000"/>
              </a:solidFill>
            </a:endParaRP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  <a:endParaRPr lang="nb-NO" sz="16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93696" y="691546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  <a:endParaRPr lang="en-US" sz="2000" b="1" u="sng" dirty="0" smtClean="0"/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  <a:endParaRPr lang="nb-NO" sz="1600" dirty="0" smtClean="0">
              <a:solidFill>
                <a:schemeClr val="accent6"/>
              </a:solidFill>
            </a:endParaRP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  <a:endParaRPr lang="nb-NO" sz="1600" dirty="0" smtClean="0">
              <a:solidFill>
                <a:schemeClr val="accent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25592" y="5694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L3 Routing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673997" y="862662"/>
            <a:ext cx="1208160" cy="1322763"/>
            <a:chOff x="2602763" y="865415"/>
            <a:chExt cx="1208160" cy="132276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386" y="4562775"/>
            <a:ext cx="2129465" cy="21294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2931" y="824475"/>
            <a:ext cx="12535965" cy="6266859"/>
            <a:chOff x="-82592" y="92955"/>
            <a:chExt cx="12535965" cy="62668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9473" r="19538"/>
            <a:stretch/>
          </p:blipFill>
          <p:spPr>
            <a:xfrm>
              <a:off x="8961473" y="3846032"/>
              <a:ext cx="1298752" cy="21294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8702" y="2603827"/>
              <a:ext cx="51556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u="sng" dirty="0" smtClean="0"/>
                <a:t>Client</a:t>
              </a:r>
            </a:p>
            <a:p>
              <a:r>
                <a:rPr lang="nb-NO" b="1" dirty="0" smtClean="0">
                  <a:solidFill>
                    <a:srgbClr val="FF0000"/>
                  </a:solidFill>
                </a:rPr>
                <a:t>IP -- </a:t>
              </a:r>
              <a:r>
                <a:rPr lang="nb-NO" dirty="0" smtClean="0">
                  <a:solidFill>
                    <a:srgbClr val="FF0000"/>
                  </a:solidFill>
                </a:rPr>
                <a:t>192.168.13.5</a:t>
              </a:r>
            </a:p>
            <a:p>
              <a:r>
                <a:rPr lang="nb-NO" b="1" dirty="0" smtClean="0">
                  <a:solidFill>
                    <a:srgbClr val="FF0000"/>
                  </a:solidFill>
                </a:rPr>
                <a:t>MAC </a:t>
              </a:r>
              <a:r>
                <a:rPr lang="mr-IN" b="1" dirty="0" smtClean="0">
                  <a:solidFill>
                    <a:srgbClr val="FF0000"/>
                  </a:solidFill>
                </a:rPr>
                <a:t>–</a:t>
              </a:r>
              <a:r>
                <a:rPr lang="nb-NO" b="1" dirty="0" smtClean="0">
                  <a:solidFill>
                    <a:srgbClr val="FF0000"/>
                  </a:solidFill>
                </a:rPr>
                <a:t> </a:t>
              </a:r>
              <a:r>
                <a:rPr lang="nb-NO" dirty="0" smtClean="0">
                  <a:solidFill>
                    <a:srgbClr val="FF0000"/>
                  </a:solidFill>
                </a:rPr>
                <a:t>XX:XX:XX:XX:XX:XX</a:t>
              </a: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192.168.13.1</a:t>
              </a:r>
              <a:endParaRPr lang="nb-NO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18249" y="2555303"/>
              <a:ext cx="522939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b="1" u="sng" dirty="0" smtClean="0"/>
                <a:t>Servers</a:t>
              </a:r>
              <a:endParaRPr lang="en-US" sz="2200" b="1" u="sng" dirty="0" smtClean="0"/>
            </a:p>
            <a:p>
              <a:pPr algn="r"/>
              <a:r>
                <a:rPr lang="nb-NO" b="1" dirty="0" smtClean="0">
                  <a:solidFill>
                    <a:schemeClr val="accent6"/>
                  </a:solidFill>
                </a:rPr>
                <a:t>IPs </a:t>
              </a:r>
              <a:r>
                <a:rPr lang="nb-NO" b="1" dirty="0" smtClean="0">
                  <a:solidFill>
                    <a:schemeClr val="accent6"/>
                  </a:solidFill>
                </a:rPr>
                <a:t>-- </a:t>
              </a:r>
              <a:r>
                <a:rPr lang="nb-NO" dirty="0" smtClean="0">
                  <a:solidFill>
                    <a:schemeClr val="accent6"/>
                  </a:solidFill>
                </a:rPr>
                <a:t>192.168.14.11-12</a:t>
              </a:r>
              <a:endParaRPr lang="nb-NO" dirty="0" smtClean="0">
                <a:solidFill>
                  <a:schemeClr val="accent6"/>
                </a:solidFill>
              </a:endParaRPr>
            </a:p>
            <a:p>
              <a:pPr algn="r"/>
              <a:r>
                <a:rPr lang="nb-NO" b="1" dirty="0" smtClean="0">
                  <a:solidFill>
                    <a:schemeClr val="accent6"/>
                  </a:solidFill>
                </a:rPr>
                <a:t>MACs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X</a:t>
              </a:r>
              <a:r>
                <a:rPr lang="nb-NO" dirty="0" smtClean="0">
                  <a:solidFill>
                    <a:schemeClr val="accent6"/>
                  </a:solidFill>
                </a:rPr>
                <a:t>Y:XY:XY:XY:XY:XY</a:t>
              </a:r>
              <a:endParaRPr lang="nb-NO" dirty="0" smtClean="0">
                <a:solidFill>
                  <a:schemeClr val="accent6"/>
                </a:solidFill>
              </a:endParaRPr>
            </a:p>
            <a:p>
              <a:pPr algn="r"/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192.168.14.1</a:t>
              </a:r>
            </a:p>
          </p:txBody>
        </p:sp>
        <p:cxnSp>
          <p:nvCxnSpPr>
            <p:cNvPr id="13" name="Elbow Connector 12"/>
            <p:cNvCxnSpPr>
              <a:endCxn id="32" idx="2"/>
            </p:cNvCxnSpPr>
            <p:nvPr/>
          </p:nvCxnSpPr>
          <p:spPr>
            <a:xfrm flipV="1">
              <a:off x="3241159" y="3544177"/>
              <a:ext cx="2347432" cy="1123158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498" y="3723167"/>
              <a:ext cx="2252330" cy="2252330"/>
            </a:xfrm>
            <a:prstGeom prst="rect">
              <a:avLst/>
            </a:prstGeom>
          </p:spPr>
        </p:pic>
        <p:cxnSp>
          <p:nvCxnSpPr>
            <p:cNvPr id="16" name="Elbow Connector 15"/>
            <p:cNvCxnSpPr/>
            <p:nvPr/>
          </p:nvCxnSpPr>
          <p:spPr>
            <a:xfrm rot="10800000">
              <a:off x="6473750" y="3557913"/>
              <a:ext cx="2487723" cy="1084862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85778" y="4882486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10889" y="4202472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/>
                  </a:solidFill>
                </a:rPr>
                <a:t>BACKEND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5820" y="4123562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CLIENT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1146" y="4202472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03234" y="4259375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886" y="303233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494961" y="177648"/>
              <a:ext cx="1257536" cy="1402129"/>
              <a:chOff x="1043800" y="221323"/>
              <a:chExt cx="1257536" cy="140212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800" y="365916"/>
                <a:ext cx="1257536" cy="125753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898" y="221323"/>
                <a:ext cx="795341" cy="795341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8784665" y="278621"/>
              <a:ext cx="1257536" cy="1402129"/>
              <a:chOff x="1043800" y="221323"/>
              <a:chExt cx="1257536" cy="140212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800" y="365916"/>
                <a:ext cx="1257536" cy="12575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898" y="221323"/>
                <a:ext cx="795341" cy="795341"/>
              </a:xfrm>
              <a:prstGeom prst="rect">
                <a:avLst/>
              </a:prstGeom>
            </p:spPr>
          </p:pic>
        </p:grpSp>
        <p:cxnSp>
          <p:nvCxnSpPr>
            <p:cNvPr id="26" name="Straight Connector 25"/>
            <p:cNvCxnSpPr>
              <a:stCxn id="5" idx="2"/>
            </p:cNvCxnSpPr>
            <p:nvPr/>
          </p:nvCxnSpPr>
          <p:spPr>
            <a:xfrm>
              <a:off x="3123729" y="1579777"/>
              <a:ext cx="0" cy="145255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3" idx="2"/>
            </p:cNvCxnSpPr>
            <p:nvPr/>
          </p:nvCxnSpPr>
          <p:spPr>
            <a:xfrm flipH="1">
              <a:off x="9400077" y="1680750"/>
              <a:ext cx="13356" cy="1159605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-82592" y="92955"/>
              <a:ext cx="264226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u="sng" dirty="0" smtClean="0"/>
                <a:t>Internet</a:t>
              </a:r>
              <a:endParaRPr lang="en-US" sz="2000" b="1" u="sng" dirty="0" smtClean="0"/>
            </a:p>
            <a:p>
              <a:pPr algn="r"/>
              <a:r>
                <a:rPr lang="nb-NO" sz="1600" b="1" dirty="0" smtClean="0">
                  <a:solidFill>
                    <a:srgbClr val="FF0000"/>
                  </a:solidFill>
                </a:rPr>
                <a:t>IP --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192.168.13.1</a:t>
              </a:r>
              <a:endParaRPr lang="nb-NO" sz="1600" dirty="0" smtClean="0">
                <a:solidFill>
                  <a:srgbClr val="FF0000"/>
                </a:solidFill>
              </a:endParaRPr>
            </a:p>
            <a:p>
              <a:pPr algn="r"/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AB:AB:AB:AB:AB:AB</a:t>
              </a:r>
              <a:endParaRPr lang="nb-NO" sz="16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11104" y="129042"/>
              <a:ext cx="264226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 smtClean="0"/>
                <a:t>Internet</a:t>
              </a:r>
              <a:endParaRPr lang="en-US" sz="2000" b="1" u="sng" dirty="0" smtClean="0"/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IP -- </a:t>
              </a:r>
              <a:r>
                <a:rPr lang="nb-NO" sz="1600" dirty="0" smtClean="0">
                  <a:solidFill>
                    <a:schemeClr val="accent6"/>
                  </a:solidFill>
                </a:rPr>
                <a:t>192.168.14.1</a:t>
              </a:r>
              <a:endParaRPr lang="nb-NO" sz="1600" dirty="0" smtClean="0">
                <a:solidFill>
                  <a:schemeClr val="accent6"/>
                </a:solidFill>
              </a:endParaRP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BA:BA:BA:BA:BA:BA</a:t>
              </a:r>
              <a:endParaRPr lang="nb-NO" sz="1600" dirty="0" smtClean="0">
                <a:solidFill>
                  <a:schemeClr val="accent6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2281" y="1682800"/>
              <a:ext cx="3011106" cy="160975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727990" y="107769"/>
              <a:ext cx="2685379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Proxy (2 Arm)</a:t>
              </a:r>
              <a:endParaRPr lang="en-US" sz="2000" b="1" u="sng" dirty="0" smtClean="0"/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VIP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SNIP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600" dirty="0" smtClean="0">
                  <a:solidFill>
                    <a:schemeClr val="accent6"/>
                  </a:solidFill>
                </a:rPr>
                <a:t>.10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BB:BB:BB:BB:BB:BB</a:t>
              </a: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192.168.13.1</a:t>
              </a:r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05104" y="2905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Reverse Proxy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50" y="390603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10892" y="390636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/>
          <a:srcRect l="19473" r="19538"/>
          <a:stretch/>
        </p:blipFill>
        <p:spPr>
          <a:xfrm>
            <a:off x="4905734" y="3972726"/>
            <a:ext cx="351071" cy="5756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04" y="3922816"/>
            <a:ext cx="711363" cy="7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Advanced Networking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Basic Switch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4847" y="4773657"/>
            <a:ext cx="1814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 Firewall</a:t>
            </a:r>
            <a:endParaRPr lang="en-US" sz="4000" dirty="0" smtClean="0"/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5046767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Reverse Proxy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28" y="2483472"/>
            <a:ext cx="1351741" cy="1351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959694" y="3489643"/>
            <a:ext cx="1916189" cy="6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70096" y="136672"/>
            <a:ext cx="11813006" cy="6871660"/>
            <a:chOff x="29419" y="-46208"/>
            <a:chExt cx="11813006" cy="6871660"/>
          </a:xfrm>
        </p:grpSpPr>
        <p:cxnSp>
          <p:nvCxnSpPr>
            <p:cNvPr id="13" name="Elbow Connector 12"/>
            <p:cNvCxnSpPr/>
            <p:nvPr/>
          </p:nvCxnSpPr>
          <p:spPr>
            <a:xfrm flipV="1">
              <a:off x="1805563" y="4351416"/>
              <a:ext cx="2347432" cy="1516323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01084" y="4681341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96078" y="534907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/>
                  </a:solidFill>
                </a:rPr>
                <a:t>NTW-2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4062" y="543476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NTW-1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9419" y="3467956"/>
              <a:ext cx="3336258" cy="3357496"/>
              <a:chOff x="1240349" y="2618001"/>
              <a:chExt cx="3336258" cy="335749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40349" y="2618001"/>
                <a:ext cx="333625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 dirty="0" smtClean="0"/>
                  <a:t>Client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192.168.13.10</a:t>
                </a:r>
                <a:endParaRPr lang="nb-NO" dirty="0" smtClean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2" y="4584811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415793" y="3189673"/>
              <a:ext cx="3426632" cy="3408802"/>
              <a:chOff x="7555443" y="2566695"/>
              <a:chExt cx="3426632" cy="340880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555443" y="2566695"/>
                <a:ext cx="3426632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u="sng" dirty="0" smtClean="0"/>
                  <a:t>Server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IP --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192.168.14.11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MAC </a:t>
                </a:r>
                <a:r>
                  <a:rPr lang="mr-IN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YY:YY:YY:YY:YY:YY</a:t>
                </a:r>
              </a:p>
              <a:p>
                <a:pPr algn="r"/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192.168.14.10</a:t>
                </a:r>
                <a:endParaRPr lang="en-US" dirty="0" smtClean="0"/>
              </a:p>
              <a:p>
                <a:pPr algn="r"/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484244" y="2957651"/>
              <a:ext cx="1750407" cy="1404521"/>
              <a:chOff x="4189963" y="2763824"/>
              <a:chExt cx="1750407" cy="140452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eth1</a:t>
                </a:r>
                <a:endParaRPr lang="en-US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50407" cy="1126929"/>
                <a:chOff x="4189963" y="2763824"/>
                <a:chExt cx="1750407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15892"/>
                  <a:ext cx="619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eth2</a:t>
                  </a:r>
                  <a:endParaRPr lang="en-US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812015" y="4402592"/>
              <a:ext cx="1883917" cy="1361944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720" y="2984989"/>
              <a:ext cx="1774497" cy="1417603"/>
              <a:chOff x="6428590" y="2763824"/>
              <a:chExt cx="1774497" cy="1417603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15892"/>
                  <a:ext cx="614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eth1</a:t>
                  </a:r>
                  <a:endParaRPr lang="en-US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683956" y="800325"/>
              <a:ext cx="303027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Router-1 (Edge)</a:t>
              </a:r>
              <a:endParaRPr lang="en-US" sz="2000" b="1" u="sng" dirty="0" smtClean="0"/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600" dirty="0" smtClean="0">
                  <a:solidFill>
                    <a:schemeClr val="accent2"/>
                  </a:solidFill>
                </a:rPr>
                <a:t>.10</a:t>
              </a:r>
              <a:endParaRPr lang="nb-NO" sz="1600" dirty="0" smtClean="0">
                <a:solidFill>
                  <a:schemeClr val="accent2"/>
                </a:solidFill>
              </a:endParaRP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IP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>
                  <a:solidFill>
                    <a:schemeClr val="accent1"/>
                  </a:solidFill>
                </a:rPr>
                <a:t>192.168.</a:t>
              </a:r>
              <a:r>
                <a:rPr lang="nb-NO" sz="1600" b="1" dirty="0">
                  <a:solidFill>
                    <a:schemeClr val="accent1"/>
                  </a:solidFill>
                </a:rPr>
                <a:t>16</a:t>
              </a:r>
              <a:r>
                <a:rPr lang="nb-NO" sz="1600" dirty="0">
                  <a:solidFill>
                    <a:schemeClr val="accent1"/>
                  </a:solidFill>
                </a:rPr>
                <a:t>.10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MAC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 smtClean="0">
                  <a:solidFill>
                    <a:schemeClr val="accent1"/>
                  </a:solidFill>
                </a:rPr>
                <a:t>BC:BC:BC:BC:BC:BC</a:t>
              </a:r>
              <a:endParaRPr lang="nb-NO" sz="1600" dirty="0" smtClean="0">
                <a:solidFill>
                  <a:schemeClr val="accent2"/>
                </a:solidFill>
              </a:endParaRP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192.168.16.1</a:t>
              </a:r>
              <a:endParaRPr lang="en-US" sz="1600" dirty="0" smtClean="0"/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14903" y="1116758"/>
              <a:ext cx="32731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Router-2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6"/>
                  </a:solidFill>
                </a:rPr>
                <a:t>14</a:t>
              </a:r>
              <a:r>
                <a:rPr lang="nb-NO" dirty="0" smtClean="0">
                  <a:solidFill>
                    <a:schemeClr val="accent6"/>
                  </a:solidFill>
                </a:rPr>
                <a:t>.10</a:t>
              </a:r>
              <a:endParaRPr lang="nb-NO" b="1" dirty="0" smtClean="0">
                <a:solidFill>
                  <a:schemeClr val="accent6"/>
                </a:solidFill>
              </a:endParaRP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CC:CC:CC:CC:CC:CC</a:t>
              </a:r>
              <a:endParaRPr lang="nb-NO" dirty="0" smtClean="0">
                <a:solidFill>
                  <a:schemeClr val="accent6"/>
                </a:solidFill>
              </a:endParaRP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IP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2"/>
                  </a:solidFill>
                </a:rPr>
                <a:t>15</a:t>
              </a:r>
              <a:r>
                <a:rPr lang="nb-NO" dirty="0" smtClean="0">
                  <a:solidFill>
                    <a:schemeClr val="accent2"/>
                  </a:solidFill>
                </a:rPr>
                <a:t>.100</a:t>
              </a:r>
              <a:endParaRPr lang="nb-NO" dirty="0" smtClean="0">
                <a:solidFill>
                  <a:schemeClr val="accent2"/>
                </a:solidFill>
              </a:endParaRP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DD:DD:DD:DD:DD:DD</a:t>
              </a:r>
              <a:endParaRPr lang="nb-NO" dirty="0" smtClean="0">
                <a:solidFill>
                  <a:schemeClr val="accent2"/>
                </a:solidFill>
              </a:endParaRP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en-US" dirty="0" smtClean="0"/>
                <a:t>192.168.15.10</a:t>
              </a:r>
              <a:endParaRPr lang="en-US" dirty="0" smtClean="0"/>
            </a:p>
            <a:p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>
              <a:stCxn id="19" idx="3"/>
              <a:endCxn id="30" idx="1"/>
            </p:cNvCxnSpPr>
            <p:nvPr/>
          </p:nvCxnSpPr>
          <p:spPr>
            <a:xfrm>
              <a:off x="5234651" y="3794385"/>
              <a:ext cx="1757069" cy="56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180" y="2851703"/>
              <a:ext cx="942682" cy="94268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1179" y="2872108"/>
              <a:ext cx="942682" cy="94268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746" y="147967"/>
              <a:ext cx="1083078" cy="1083078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197948" y="-46208"/>
              <a:ext cx="2493899" cy="962602"/>
              <a:chOff x="1258905" y="111799"/>
              <a:chExt cx="2493899" cy="9626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258905" y="111799"/>
                <a:ext cx="11356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b="1" u="sng" dirty="0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26426" y="489626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>
              <a:off x="1052405" y="1183230"/>
              <a:ext cx="2040766" cy="251134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908403" y="3689432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89618" y="29281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DMZ/Firewall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442" y="2134537"/>
            <a:ext cx="601017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677</Words>
  <Application>Microsoft Macintosh PowerPoint</Application>
  <PresentationFormat>Widescreen</PresentationFormat>
  <Paragraphs>293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Inconsolata Medium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106</cp:revision>
  <dcterms:created xsi:type="dcterms:W3CDTF">2017-11-04T04:59:59Z</dcterms:created>
  <dcterms:modified xsi:type="dcterms:W3CDTF">2017-11-05T18:56:23Z</dcterms:modified>
</cp:coreProperties>
</file>